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88" r:id="rId1"/>
  </p:sldMasterIdLst>
  <p:notesMasterIdLst>
    <p:notesMasterId r:id="rId17"/>
  </p:notesMasterIdLst>
  <p:sldIdLst>
    <p:sldId id="256" r:id="rId2"/>
    <p:sldId id="257" r:id="rId3"/>
    <p:sldId id="258" r:id="rId4"/>
    <p:sldId id="259" r:id="rId5"/>
    <p:sldId id="260" r:id="rId6"/>
    <p:sldId id="261" r:id="rId7"/>
    <p:sldId id="271" r:id="rId8"/>
    <p:sldId id="262" r:id="rId9"/>
    <p:sldId id="264" r:id="rId10"/>
    <p:sldId id="265" r:id="rId11"/>
    <p:sldId id="263" r:id="rId12"/>
    <p:sldId id="266" r:id="rId13"/>
    <p:sldId id="267" r:id="rId14"/>
    <p:sldId id="268"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8" autoAdjust="0"/>
    <p:restoredTop sz="94660"/>
  </p:normalViewPr>
  <p:slideViewPr>
    <p:cSldViewPr snapToGrid="0">
      <p:cViewPr varScale="1">
        <p:scale>
          <a:sx n="78" d="100"/>
          <a:sy n="78" d="100"/>
        </p:scale>
        <p:origin x="73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4E8625-835D-4F9F-9C0F-95A7961E50C6}" type="datetimeFigureOut">
              <a:rPr lang="en-IN" smtClean="0"/>
              <a:t>03-07-2025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D96277-B10A-492B-851E-4474BFBF86A1}" type="slidenum">
              <a:rPr lang="en-IN" smtClean="0"/>
              <a:t>‹#›</a:t>
            </a:fld>
            <a:endParaRPr lang="en-IN"/>
          </a:p>
        </p:txBody>
      </p:sp>
    </p:spTree>
    <p:extLst>
      <p:ext uri="{BB962C8B-B14F-4D97-AF65-F5344CB8AC3E}">
        <p14:creationId xmlns:p14="http://schemas.microsoft.com/office/powerpoint/2010/main" val="3734337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6D96277-B10A-492B-851E-4474BFBF86A1}" type="slidenum">
              <a:rPr lang="en-IN" smtClean="0"/>
              <a:t>8</a:t>
            </a:fld>
            <a:endParaRPr lang="en-IN"/>
          </a:p>
        </p:txBody>
      </p:sp>
    </p:spTree>
    <p:extLst>
      <p:ext uri="{BB962C8B-B14F-4D97-AF65-F5344CB8AC3E}">
        <p14:creationId xmlns:p14="http://schemas.microsoft.com/office/powerpoint/2010/main" val="3079473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6D96277-B10A-492B-851E-4474BFBF86A1}" type="slidenum">
              <a:rPr lang="en-IN" smtClean="0"/>
              <a:t>15</a:t>
            </a:fld>
            <a:endParaRPr lang="en-IN"/>
          </a:p>
        </p:txBody>
      </p:sp>
    </p:spTree>
    <p:extLst>
      <p:ext uri="{BB962C8B-B14F-4D97-AF65-F5344CB8AC3E}">
        <p14:creationId xmlns:p14="http://schemas.microsoft.com/office/powerpoint/2010/main" val="31184478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9184DA70-C731-4C70-880D-CCD4705E623C}" type="datetime1">
              <a:rPr lang="en-US" smtClean="0"/>
              <a:t>7/3/2025</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3A98EE3D-8CD1-4C3F-BD1C-C98C9596463C}" type="slidenum">
              <a:rPr lang="en-US" smtClean="0"/>
              <a:t>‹#›</a:t>
            </a:fld>
            <a:endParaRPr lang="en-US" dirty="0"/>
          </a:p>
        </p:txBody>
      </p:sp>
      <p:cxnSp>
        <p:nvCxnSpPr>
          <p:cNvPr id="15" name="Straight Connector 14"/>
          <p:cNvCxnSpPr/>
          <p:nvPr/>
        </p:nvCxnSpPr>
        <p:spPr>
          <a:xfrm>
            <a:off x="2692399" y="3522131"/>
            <a:ext cx="681566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43749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7/3/2025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0502133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7/3/2025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5" name="Straight Connector 14"/>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3682158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7/3/2025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323197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7/3/2025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9899153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7/3/2025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103003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7/3/2025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5" name="Straight Connector 14"/>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2218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7/3/2025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897561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7/3/2025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88504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7/3/2025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71140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7/3/2025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57127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7/3/2025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53806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7/3/2025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1940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7/3/2025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6717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7/3/2025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85149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7/3/2025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838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7/3/2025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1840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2D6E202-B606-4609-B914-27C9371A1F6D}" type="datetime1">
              <a:rPr lang="en-US" smtClean="0"/>
              <a:t>7/3/2025</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50524166"/>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4" name="Picture 13" descr="Top view of wood desk with the plant, white keyboard, coffee in a white mug, notebook, and pen">
            <a:extLst>
              <a:ext uri="{FF2B5EF4-FFF2-40B4-BE49-F238E27FC236}">
                <a16:creationId xmlns:a16="http://schemas.microsoft.com/office/drawing/2014/main" id="{4AE1A487-BB6B-B650-DD05-DAD609D3BFFF}"/>
              </a:ext>
            </a:extLst>
          </p:cNvPr>
          <p:cNvPicPr>
            <a:picLocks noChangeAspect="1"/>
          </p:cNvPicPr>
          <p:nvPr/>
        </p:nvPicPr>
        <p:blipFill>
          <a:blip r:embed="rId3"/>
          <a:srcRect t="1559" b="15416"/>
          <a:stretch>
            <a:fillRect/>
          </a:stretch>
        </p:blipFill>
        <p:spPr>
          <a:xfrm>
            <a:off x="20" y="10"/>
            <a:ext cx="12191980" cy="6857990"/>
          </a:xfrm>
          <a:prstGeom prst="rect">
            <a:avLst/>
          </a:prstGeom>
        </p:spPr>
      </p:pic>
      <p:grpSp>
        <p:nvGrpSpPr>
          <p:cNvPr id="29" name="Group 28">
            <a:extLst>
              <a:ext uri="{FF2B5EF4-FFF2-40B4-BE49-F238E27FC236}">
                <a16:creationId xmlns:a16="http://schemas.microsoft.com/office/drawing/2014/main" id="{91BAA5A0-C519-4C54-AD75-128067ECE2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02616" y="1411015"/>
            <a:ext cx="7808159" cy="4103960"/>
            <a:chOff x="2202616" y="1411015"/>
            <a:chExt cx="7808159" cy="4103960"/>
          </a:xfrm>
        </p:grpSpPr>
        <p:sp>
          <p:nvSpPr>
            <p:cNvPr id="30" name="Freeform 16">
              <a:extLst>
                <a:ext uri="{FF2B5EF4-FFF2-40B4-BE49-F238E27FC236}">
                  <a16:creationId xmlns:a16="http://schemas.microsoft.com/office/drawing/2014/main" id="{956FDD32-DAEE-4B0A-87F5-172AD51C3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02616" y="1411015"/>
              <a:ext cx="7808159" cy="4103960"/>
            </a:xfrm>
            <a:custGeom>
              <a:avLst/>
              <a:gdLst>
                <a:gd name="connsiteX0" fmla="*/ 7589084 w 7808159"/>
                <a:gd name="connsiteY0" fmla="*/ 3803605 h 4103960"/>
                <a:gd name="connsiteX1" fmla="*/ 7512884 w 7808159"/>
                <a:gd name="connsiteY1" fmla="*/ 3879805 h 4103960"/>
                <a:gd name="connsiteX2" fmla="*/ 7589084 w 7808159"/>
                <a:gd name="connsiteY2" fmla="*/ 3956005 h 4103960"/>
                <a:gd name="connsiteX3" fmla="*/ 7665284 w 7808159"/>
                <a:gd name="connsiteY3" fmla="*/ 3879805 h 4103960"/>
                <a:gd name="connsiteX4" fmla="*/ 7589084 w 7808159"/>
                <a:gd name="connsiteY4" fmla="*/ 3803605 h 4103960"/>
                <a:gd name="connsiteX5" fmla="*/ 197684 w 7808159"/>
                <a:gd name="connsiteY5" fmla="*/ 3803605 h 4103960"/>
                <a:gd name="connsiteX6" fmla="*/ 121484 w 7808159"/>
                <a:gd name="connsiteY6" fmla="*/ 3879805 h 4103960"/>
                <a:gd name="connsiteX7" fmla="*/ 197684 w 7808159"/>
                <a:gd name="connsiteY7" fmla="*/ 3956005 h 4103960"/>
                <a:gd name="connsiteX8" fmla="*/ 273884 w 7808159"/>
                <a:gd name="connsiteY8" fmla="*/ 3879805 h 4103960"/>
                <a:gd name="connsiteX9" fmla="*/ 197684 w 7808159"/>
                <a:gd name="connsiteY9" fmla="*/ 3803605 h 4103960"/>
                <a:gd name="connsiteX10" fmla="*/ 7604324 w 7808159"/>
                <a:gd name="connsiteY10" fmla="*/ 130765 h 4103960"/>
                <a:gd name="connsiteX11" fmla="*/ 7528124 w 7808159"/>
                <a:gd name="connsiteY11" fmla="*/ 206965 h 4103960"/>
                <a:gd name="connsiteX12" fmla="*/ 7604324 w 7808159"/>
                <a:gd name="connsiteY12" fmla="*/ 283165 h 4103960"/>
                <a:gd name="connsiteX13" fmla="*/ 7680524 w 7808159"/>
                <a:gd name="connsiteY13" fmla="*/ 206965 h 4103960"/>
                <a:gd name="connsiteX14" fmla="*/ 7604324 w 7808159"/>
                <a:gd name="connsiteY14" fmla="*/ 130765 h 4103960"/>
                <a:gd name="connsiteX15" fmla="*/ 197684 w 7808159"/>
                <a:gd name="connsiteY15" fmla="*/ 130765 h 4103960"/>
                <a:gd name="connsiteX16" fmla="*/ 121484 w 7808159"/>
                <a:gd name="connsiteY16" fmla="*/ 206965 h 4103960"/>
                <a:gd name="connsiteX17" fmla="*/ 197684 w 7808159"/>
                <a:gd name="connsiteY17" fmla="*/ 283165 h 4103960"/>
                <a:gd name="connsiteX18" fmla="*/ 273884 w 7808159"/>
                <a:gd name="connsiteY18" fmla="*/ 206965 h 4103960"/>
                <a:gd name="connsiteX19" fmla="*/ 197684 w 7808159"/>
                <a:gd name="connsiteY19" fmla="*/ 130765 h 4103960"/>
                <a:gd name="connsiteX20" fmla="*/ 0 w 7808159"/>
                <a:gd name="connsiteY20" fmla="*/ 0 h 4103960"/>
                <a:gd name="connsiteX21" fmla="*/ 7808159 w 7808159"/>
                <a:gd name="connsiteY21" fmla="*/ 0 h 4103960"/>
                <a:gd name="connsiteX22" fmla="*/ 7808159 w 7808159"/>
                <a:gd name="connsiteY22" fmla="*/ 4103960 h 4103960"/>
                <a:gd name="connsiteX23" fmla="*/ 0 w 7808159"/>
                <a:gd name="connsiteY23" fmla="*/ 4103960 h 41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808159" h="4103960">
                  <a:moveTo>
                    <a:pt x="7589084" y="3803605"/>
                  </a:moveTo>
                  <a:cubicBezTo>
                    <a:pt x="7547000" y="3803605"/>
                    <a:pt x="7512884" y="3837721"/>
                    <a:pt x="7512884" y="3879805"/>
                  </a:cubicBezTo>
                  <a:cubicBezTo>
                    <a:pt x="7512884" y="3921889"/>
                    <a:pt x="7547000" y="3956005"/>
                    <a:pt x="7589084" y="3956005"/>
                  </a:cubicBezTo>
                  <a:cubicBezTo>
                    <a:pt x="7631168" y="3956005"/>
                    <a:pt x="7665284" y="3921889"/>
                    <a:pt x="7665284" y="3879805"/>
                  </a:cubicBezTo>
                  <a:cubicBezTo>
                    <a:pt x="7665284" y="3837721"/>
                    <a:pt x="7631168" y="3803605"/>
                    <a:pt x="7589084" y="3803605"/>
                  </a:cubicBezTo>
                  <a:close/>
                  <a:moveTo>
                    <a:pt x="197684" y="3803605"/>
                  </a:moveTo>
                  <a:cubicBezTo>
                    <a:pt x="155600" y="3803605"/>
                    <a:pt x="121484" y="3837721"/>
                    <a:pt x="121484" y="3879805"/>
                  </a:cubicBezTo>
                  <a:cubicBezTo>
                    <a:pt x="121484" y="3921889"/>
                    <a:pt x="155600" y="3956005"/>
                    <a:pt x="197684" y="3956005"/>
                  </a:cubicBezTo>
                  <a:cubicBezTo>
                    <a:pt x="239768" y="3956005"/>
                    <a:pt x="273884" y="3921889"/>
                    <a:pt x="273884" y="3879805"/>
                  </a:cubicBezTo>
                  <a:cubicBezTo>
                    <a:pt x="273884" y="3837721"/>
                    <a:pt x="239768" y="3803605"/>
                    <a:pt x="197684" y="3803605"/>
                  </a:cubicBezTo>
                  <a:close/>
                  <a:moveTo>
                    <a:pt x="7604324" y="130765"/>
                  </a:moveTo>
                  <a:cubicBezTo>
                    <a:pt x="7562240" y="130765"/>
                    <a:pt x="7528124" y="164881"/>
                    <a:pt x="7528124" y="206965"/>
                  </a:cubicBezTo>
                  <a:cubicBezTo>
                    <a:pt x="7528124" y="249049"/>
                    <a:pt x="7562240" y="283165"/>
                    <a:pt x="7604324" y="283165"/>
                  </a:cubicBezTo>
                  <a:cubicBezTo>
                    <a:pt x="7646408" y="283165"/>
                    <a:pt x="7680524" y="249049"/>
                    <a:pt x="7680524" y="206965"/>
                  </a:cubicBezTo>
                  <a:cubicBezTo>
                    <a:pt x="7680524" y="164881"/>
                    <a:pt x="7646408" y="130765"/>
                    <a:pt x="7604324" y="130765"/>
                  </a:cubicBezTo>
                  <a:close/>
                  <a:moveTo>
                    <a:pt x="197684" y="130765"/>
                  </a:moveTo>
                  <a:cubicBezTo>
                    <a:pt x="155600" y="130765"/>
                    <a:pt x="121484" y="164881"/>
                    <a:pt x="121484" y="206965"/>
                  </a:cubicBezTo>
                  <a:cubicBezTo>
                    <a:pt x="121484" y="249049"/>
                    <a:pt x="155600" y="283165"/>
                    <a:pt x="197684" y="283165"/>
                  </a:cubicBezTo>
                  <a:cubicBezTo>
                    <a:pt x="239768" y="283165"/>
                    <a:pt x="273884" y="249049"/>
                    <a:pt x="273884" y="206965"/>
                  </a:cubicBezTo>
                  <a:cubicBezTo>
                    <a:pt x="273884" y="164881"/>
                    <a:pt x="239768" y="130765"/>
                    <a:pt x="197684" y="130765"/>
                  </a:cubicBezTo>
                  <a:close/>
                  <a:moveTo>
                    <a:pt x="0" y="0"/>
                  </a:moveTo>
                  <a:lnTo>
                    <a:pt x="7808159" y="0"/>
                  </a:lnTo>
                  <a:lnTo>
                    <a:pt x="7808159" y="4103960"/>
                  </a:lnTo>
                  <a:lnTo>
                    <a:pt x="0" y="4103960"/>
                  </a:lnTo>
                  <a:close/>
                </a:path>
              </a:pathLst>
            </a:custGeom>
            <a:blipFill dpi="0" rotWithShape="1">
              <a:blip r:embed="rId4">
                <a:alphaModFix amt="83000"/>
                <a:duotone>
                  <a:schemeClr val="bg2">
                    <a:shade val="45000"/>
                    <a:satMod val="135000"/>
                  </a:schemeClr>
                  <a:prstClr val="white"/>
                </a:duotone>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grpSp>
          <p:nvGrpSpPr>
            <p:cNvPr id="21" name="Group 20">
              <a:extLst>
                <a:ext uri="{FF2B5EF4-FFF2-40B4-BE49-F238E27FC236}">
                  <a16:creationId xmlns:a16="http://schemas.microsoft.com/office/drawing/2014/main" id="{A77A8904-6339-40A0-ABB8-553DBA3D3F6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278995" y="1501257"/>
              <a:ext cx="7645811" cy="3928374"/>
              <a:chOff x="2278995" y="1501257"/>
              <a:chExt cx="7645811" cy="3928374"/>
            </a:xfrm>
          </p:grpSpPr>
          <p:sp>
            <p:nvSpPr>
              <p:cNvPr id="31" name="Donut 19">
                <a:extLst>
                  <a:ext uri="{FF2B5EF4-FFF2-40B4-BE49-F238E27FC236}">
                    <a16:creationId xmlns:a16="http://schemas.microsoft.com/office/drawing/2014/main" id="{191961AF-B3A6-4723-8EA7-119D7C6CC4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77918" y="1501257"/>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32" name="Donut 21">
                <a:extLst>
                  <a:ext uri="{FF2B5EF4-FFF2-40B4-BE49-F238E27FC236}">
                    <a16:creationId xmlns:a16="http://schemas.microsoft.com/office/drawing/2014/main" id="{48A9D3AD-4D6C-4B70-BC0B-152C0A2BBB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73719" y="517472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33" name="Donut 22">
                <a:extLst>
                  <a:ext uri="{FF2B5EF4-FFF2-40B4-BE49-F238E27FC236}">
                    <a16:creationId xmlns:a16="http://schemas.microsoft.com/office/drawing/2014/main" id="{A6831287-01E0-4685-AAD8-076E5CB003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78995" y="1501257"/>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aramond" panose="02020404030301010803"/>
                  <a:ea typeface="+mn-ea"/>
                  <a:cs typeface="+mn-cs"/>
                </a:endParaRPr>
              </a:p>
            </p:txBody>
          </p:sp>
          <p:sp>
            <p:nvSpPr>
              <p:cNvPr id="34" name="Donut 23">
                <a:extLst>
                  <a:ext uri="{FF2B5EF4-FFF2-40B4-BE49-F238E27FC236}">
                    <a16:creationId xmlns:a16="http://schemas.microsoft.com/office/drawing/2014/main" id="{BC85F9FF-DA55-4A21-A7C4-2ED1AD151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78995" y="5182743"/>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aramond" panose="02020404030301010803"/>
                  <a:ea typeface="+mn-ea"/>
                  <a:cs typeface="+mn-cs"/>
                </a:endParaRPr>
              </a:p>
            </p:txBody>
          </p:sp>
        </p:grpSp>
      </p:grpSp>
      <p:sp>
        <p:nvSpPr>
          <p:cNvPr id="2" name="Title 1">
            <a:extLst>
              <a:ext uri="{FF2B5EF4-FFF2-40B4-BE49-F238E27FC236}">
                <a16:creationId xmlns:a16="http://schemas.microsoft.com/office/drawing/2014/main" id="{544E2FA1-C83F-6FB9-076A-F8F1F934B193}"/>
              </a:ext>
            </a:extLst>
          </p:cNvPr>
          <p:cNvSpPr>
            <a:spLocks noGrp="1"/>
          </p:cNvSpPr>
          <p:nvPr>
            <p:ph type="ctrTitle"/>
          </p:nvPr>
        </p:nvSpPr>
        <p:spPr>
          <a:xfrm>
            <a:off x="2692398" y="1871131"/>
            <a:ext cx="6815669" cy="2235043"/>
          </a:xfrm>
        </p:spPr>
        <p:txBody>
          <a:bodyPr anchor="ctr">
            <a:normAutofit/>
          </a:bodyPr>
          <a:lstStyle/>
          <a:p>
            <a:r>
              <a:rPr lang="en-IN" sz="4400">
                <a:latin typeface="Amasis MT Pro Black" panose="02040A04050005020304" pitchFamily="18" charset="0"/>
              </a:rPr>
              <a:t> Library Book Management System</a:t>
            </a:r>
          </a:p>
        </p:txBody>
      </p:sp>
      <p:cxnSp>
        <p:nvCxnSpPr>
          <p:cNvPr id="35" name="Straight Connector 34">
            <a:extLst>
              <a:ext uri="{FF2B5EF4-FFF2-40B4-BE49-F238E27FC236}">
                <a16:creationId xmlns:a16="http://schemas.microsoft.com/office/drawing/2014/main" id="{3D3947DB-79FD-4A47-A762-CC2A6DAE67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4232" y="4241796"/>
            <a:ext cx="4572000" cy="0"/>
          </a:xfrm>
          <a:prstGeom prst="line">
            <a:avLst/>
          </a:prstGeom>
          <a:ln>
            <a:solidFill>
              <a:srgbClr val="CAA26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62068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B6E15-CFAE-082F-27DF-3130C9B70F4C}"/>
            </a:ext>
          </a:extLst>
        </p:cNvPr>
        <p:cNvGrpSpPr/>
        <p:nvPr/>
      </p:nvGrpSpPr>
      <p:grpSpPr>
        <a:xfrm>
          <a:off x="0" y="0"/>
          <a:ext cx="0" cy="0"/>
          <a:chOff x="0" y="0"/>
          <a:chExt cx="0" cy="0"/>
        </a:xfrm>
      </p:grpSpPr>
      <p:pic>
        <p:nvPicPr>
          <p:cNvPr id="3" name="Picture 2" descr="A computer screen shot of a program code&#10;&#10;AI-generated content may be incorrect.">
            <a:extLst>
              <a:ext uri="{FF2B5EF4-FFF2-40B4-BE49-F238E27FC236}">
                <a16:creationId xmlns:a16="http://schemas.microsoft.com/office/drawing/2014/main" id="{1A2996CC-6A60-5101-C0E7-139A4AB7BFC4}"/>
              </a:ext>
            </a:extLst>
          </p:cNvPr>
          <p:cNvPicPr>
            <a:picLocks noChangeAspect="1"/>
          </p:cNvPicPr>
          <p:nvPr/>
        </p:nvPicPr>
        <p:blipFill>
          <a:blip r:embed="rId2"/>
          <a:stretch>
            <a:fillRect/>
          </a:stretch>
        </p:blipFill>
        <p:spPr>
          <a:xfrm>
            <a:off x="1990264" y="836284"/>
            <a:ext cx="8211471" cy="5185432"/>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570016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E585C-00EA-027D-5A29-7D1D4393DD1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BE30298-9D8C-55B9-E54E-9E2027F3B53D}"/>
              </a:ext>
            </a:extLst>
          </p:cNvPr>
          <p:cNvPicPr>
            <a:picLocks noChangeAspect="1"/>
          </p:cNvPicPr>
          <p:nvPr/>
        </p:nvPicPr>
        <p:blipFill>
          <a:blip r:embed="rId2"/>
          <a:stretch>
            <a:fillRect/>
          </a:stretch>
        </p:blipFill>
        <p:spPr>
          <a:xfrm>
            <a:off x="1828800" y="754117"/>
            <a:ext cx="8534400" cy="5496911"/>
          </a:xfrm>
          <a:prstGeom prst="rect">
            <a:avLst/>
          </a:prstGeom>
          <a:ln w="228600" cap="sq" cmpd="thickThin">
            <a:solidFill>
              <a:srgbClr val="000000"/>
            </a:solidFill>
            <a:prstDash val="solid"/>
            <a:miter lim="800000"/>
          </a:ln>
          <a:effectLst>
            <a:innerShdw blurRad="76200">
              <a:srgbClr val="000000"/>
            </a:innerShdw>
          </a:effectLst>
        </p:spPr>
      </p:pic>
      <p:sp>
        <p:nvSpPr>
          <p:cNvPr id="2" name="TextBox 1">
            <a:extLst>
              <a:ext uri="{FF2B5EF4-FFF2-40B4-BE49-F238E27FC236}">
                <a16:creationId xmlns:a16="http://schemas.microsoft.com/office/drawing/2014/main" id="{FD8275BA-86FA-DDA4-A17E-7D6CA3793052}"/>
              </a:ext>
            </a:extLst>
          </p:cNvPr>
          <p:cNvSpPr txBox="1"/>
          <p:nvPr/>
        </p:nvSpPr>
        <p:spPr>
          <a:xfrm>
            <a:off x="629264" y="1533832"/>
            <a:ext cx="1061884" cy="369332"/>
          </a:xfrm>
          <a:prstGeom prst="rect">
            <a:avLst/>
          </a:prstGeom>
          <a:noFill/>
        </p:spPr>
        <p:txBody>
          <a:bodyPr wrap="square" rtlCol="0">
            <a:spAutoFit/>
          </a:bodyPr>
          <a:lstStyle/>
          <a:p>
            <a:r>
              <a:rPr lang="en-US" dirty="0">
                <a:solidFill>
                  <a:srgbClr val="FF0000"/>
                </a:solidFill>
                <a:latin typeface="Amasis MT Pro Black" panose="02040A04050005020304" pitchFamily="18" charset="0"/>
              </a:rPr>
              <a:t>CODES</a:t>
            </a:r>
            <a:endParaRPr lang="en-IN" dirty="0">
              <a:solidFill>
                <a:srgbClr val="FF0000"/>
              </a:solidFill>
              <a:latin typeface="Amasis MT Pro Black" panose="02040A04050005020304" pitchFamily="18" charset="0"/>
            </a:endParaRPr>
          </a:p>
        </p:txBody>
      </p:sp>
    </p:spTree>
    <p:extLst>
      <p:ext uri="{BB962C8B-B14F-4D97-AF65-F5344CB8AC3E}">
        <p14:creationId xmlns:p14="http://schemas.microsoft.com/office/powerpoint/2010/main" val="1574035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a:extLst>
            <a:ext uri="{FF2B5EF4-FFF2-40B4-BE49-F238E27FC236}">
              <a16:creationId xmlns:a16="http://schemas.microsoft.com/office/drawing/2014/main" id="{9ABAFEB1-36ED-E398-9E6E-9F95C5C180C3}"/>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AF7EF888-1EC2-7A1F-601F-41BAFD55A401}"/>
              </a:ext>
            </a:extLst>
          </p:cNvPr>
          <p:cNvPicPr>
            <a:picLocks noChangeAspect="1"/>
          </p:cNvPicPr>
          <p:nvPr/>
        </p:nvPicPr>
        <p:blipFill>
          <a:blip r:embed="rId3"/>
          <a:srcRect t="9206" r="-1" b="-1"/>
          <a:stretch>
            <a:fillRect/>
          </a:stretch>
        </p:blipFill>
        <p:spPr>
          <a:xfrm>
            <a:off x="628034" y="673313"/>
            <a:ext cx="10901284" cy="5567463"/>
          </a:xfrm>
          <a:prstGeom prst="rect">
            <a:avLst/>
          </a:prstGeom>
          <a:ln w="228600" cap="sq" cmpd="thickThin">
            <a:solidFill>
              <a:srgbClr val="000000"/>
            </a:solidFill>
            <a:prstDash val="solid"/>
            <a:miter lim="800000"/>
          </a:ln>
          <a:effectLst>
            <a:innerShdw blurRad="76200">
              <a:srgbClr val="000000"/>
            </a:innerShdw>
          </a:effectLst>
        </p:spPr>
      </p:pic>
      <p:sp>
        <p:nvSpPr>
          <p:cNvPr id="2" name="TextBox 1">
            <a:extLst>
              <a:ext uri="{FF2B5EF4-FFF2-40B4-BE49-F238E27FC236}">
                <a16:creationId xmlns:a16="http://schemas.microsoft.com/office/drawing/2014/main" id="{B2F3863B-E9AA-31B0-DF9B-0D3DC0BE13B4}"/>
              </a:ext>
            </a:extLst>
          </p:cNvPr>
          <p:cNvSpPr txBox="1"/>
          <p:nvPr/>
        </p:nvSpPr>
        <p:spPr>
          <a:xfrm>
            <a:off x="7502012" y="867386"/>
            <a:ext cx="2025445" cy="369332"/>
          </a:xfrm>
          <a:prstGeom prst="rect">
            <a:avLst/>
          </a:prstGeom>
          <a:noFill/>
        </p:spPr>
        <p:txBody>
          <a:bodyPr wrap="square" rtlCol="0">
            <a:spAutoFit/>
          </a:bodyPr>
          <a:lstStyle/>
          <a:p>
            <a:r>
              <a:rPr lang="en-US" dirty="0">
                <a:solidFill>
                  <a:srgbClr val="FF0000"/>
                </a:solidFill>
                <a:latin typeface="Amasis MT Pro Black" panose="02040A04050005020304" pitchFamily="18" charset="0"/>
              </a:rPr>
              <a:t>OUTPUT</a:t>
            </a:r>
            <a:endParaRPr lang="en-IN" dirty="0">
              <a:solidFill>
                <a:srgbClr val="FF0000"/>
              </a:solidFill>
              <a:latin typeface="Amasis MT Pro Black" panose="02040A04050005020304" pitchFamily="18" charset="0"/>
            </a:endParaRPr>
          </a:p>
        </p:txBody>
      </p:sp>
    </p:spTree>
    <p:extLst>
      <p:ext uri="{BB962C8B-B14F-4D97-AF65-F5344CB8AC3E}">
        <p14:creationId xmlns:p14="http://schemas.microsoft.com/office/powerpoint/2010/main" val="3817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a:extLst>
            <a:ext uri="{FF2B5EF4-FFF2-40B4-BE49-F238E27FC236}">
              <a16:creationId xmlns:a16="http://schemas.microsoft.com/office/drawing/2014/main" id="{7704C790-A383-4841-D747-053AEAF46F87}"/>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6AC5BBFF-EF0B-C6A2-9B30-D3645084680E}"/>
              </a:ext>
            </a:extLst>
          </p:cNvPr>
          <p:cNvPicPr>
            <a:picLocks noChangeAspect="1"/>
          </p:cNvPicPr>
          <p:nvPr/>
        </p:nvPicPr>
        <p:blipFill>
          <a:blip r:embed="rId3"/>
          <a:srcRect t="9206" r="-1" b="-1"/>
          <a:stretch>
            <a:fillRect/>
          </a:stretch>
        </p:blipFill>
        <p:spPr>
          <a:xfrm>
            <a:off x="577101" y="673312"/>
            <a:ext cx="10901284" cy="5567463"/>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783452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8373B0-2399-837A-FA67-98D94FDD0D7B}"/>
              </a:ext>
            </a:extLst>
          </p:cNvPr>
          <p:cNvPicPr>
            <a:picLocks noChangeAspect="1"/>
          </p:cNvPicPr>
          <p:nvPr/>
        </p:nvPicPr>
        <p:blipFill>
          <a:blip r:embed="rId2"/>
          <a:srcRect l="2593"/>
          <a:stretch>
            <a:fillRect/>
          </a:stretch>
        </p:blipFill>
        <p:spPr>
          <a:xfrm>
            <a:off x="3024351" y="763858"/>
            <a:ext cx="6143297" cy="5330284"/>
          </a:xfrm>
          <a:prstGeom prst="rect">
            <a:avLst/>
          </a:prstGeom>
        </p:spPr>
      </p:pic>
      <p:sp>
        <p:nvSpPr>
          <p:cNvPr id="2" name="TextBox 1">
            <a:extLst>
              <a:ext uri="{FF2B5EF4-FFF2-40B4-BE49-F238E27FC236}">
                <a16:creationId xmlns:a16="http://schemas.microsoft.com/office/drawing/2014/main" id="{BB1FA7B1-EC90-DB45-18CF-D8BAF31F9631}"/>
              </a:ext>
            </a:extLst>
          </p:cNvPr>
          <p:cNvSpPr txBox="1"/>
          <p:nvPr/>
        </p:nvSpPr>
        <p:spPr>
          <a:xfrm>
            <a:off x="875071" y="1327355"/>
            <a:ext cx="2743200" cy="369332"/>
          </a:xfrm>
          <a:prstGeom prst="rect">
            <a:avLst/>
          </a:prstGeom>
          <a:noFill/>
        </p:spPr>
        <p:txBody>
          <a:bodyPr wrap="square" rtlCol="0">
            <a:spAutoFit/>
          </a:bodyPr>
          <a:lstStyle/>
          <a:p>
            <a:r>
              <a:rPr lang="en-US" dirty="0">
                <a:solidFill>
                  <a:srgbClr val="FF0000"/>
                </a:solidFill>
                <a:latin typeface="Amasis MT Pro Black" panose="02040A04050005020304" pitchFamily="18" charset="0"/>
              </a:rPr>
              <a:t>FINAL OUTPUT</a:t>
            </a:r>
            <a:endParaRPr lang="en-IN" dirty="0">
              <a:solidFill>
                <a:srgbClr val="FF0000"/>
              </a:solidFill>
              <a:latin typeface="Amasis MT Pro Black" panose="02040A04050005020304" pitchFamily="18" charset="0"/>
            </a:endParaRPr>
          </a:p>
        </p:txBody>
      </p:sp>
    </p:spTree>
    <p:extLst>
      <p:ext uri="{BB962C8B-B14F-4D97-AF65-F5344CB8AC3E}">
        <p14:creationId xmlns:p14="http://schemas.microsoft.com/office/powerpoint/2010/main" val="1633250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AFFB6-07C0-1D3B-E90C-ADE8BC10F693}"/>
            </a:ext>
          </a:extLst>
        </p:cNvPr>
        <p:cNvGrpSpPr/>
        <p:nvPr/>
      </p:nvGrpSpPr>
      <p:grpSpPr>
        <a:xfrm>
          <a:off x="0" y="0"/>
          <a:ext cx="0" cy="0"/>
          <a:chOff x="0" y="0"/>
          <a:chExt cx="0" cy="0"/>
        </a:xfrm>
      </p:grpSpPr>
      <p:pic>
        <p:nvPicPr>
          <p:cNvPr id="2" name="Picture 2" descr="Page 14 - Free and customizable thank you templates">
            <a:extLst>
              <a:ext uri="{FF2B5EF4-FFF2-40B4-BE49-F238E27FC236}">
                <a16:creationId xmlns:a16="http://schemas.microsoft.com/office/drawing/2014/main" id="{C3124868-93FB-0E20-D3B8-0BE0D7EE2F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799" r="1" b="12995"/>
          <a:stretch>
            <a:fillRect/>
          </a:stretch>
        </p:blipFill>
        <p:spPr bwMode="auto">
          <a:xfrm>
            <a:off x="643467" y="643467"/>
            <a:ext cx="10905066" cy="557106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A2648E4-853F-B7DD-F295-4A49C9368561}"/>
              </a:ext>
            </a:extLst>
          </p:cNvPr>
          <p:cNvSpPr txBox="1"/>
          <p:nvPr/>
        </p:nvSpPr>
        <p:spPr>
          <a:xfrm>
            <a:off x="643467" y="5761704"/>
            <a:ext cx="6096000" cy="1200329"/>
          </a:xfrm>
          <a:prstGeom prst="rect">
            <a:avLst/>
          </a:prstGeom>
          <a:noFill/>
        </p:spPr>
        <p:txBody>
          <a:bodyPr wrap="square">
            <a:spAutoFit/>
          </a:bodyPr>
          <a:lstStyle/>
          <a:p>
            <a:r>
              <a:rPr lang="en-US" sz="1800" dirty="0">
                <a:solidFill>
                  <a:srgbClr val="7030A0"/>
                </a:solidFill>
                <a:latin typeface="Amasis MT Pro Black" panose="02040A04050005020304" pitchFamily="18" charset="0"/>
              </a:rPr>
              <a:t>SUBMITTED BY:  JATIN KUMAR</a:t>
            </a:r>
          </a:p>
          <a:p>
            <a:endParaRPr lang="en-US" sz="1800" dirty="0">
              <a:solidFill>
                <a:srgbClr val="7030A0"/>
              </a:solidFill>
              <a:latin typeface="Amasis MT Pro Black" panose="02040A04050005020304" pitchFamily="18" charset="0"/>
            </a:endParaRPr>
          </a:p>
          <a:p>
            <a:r>
              <a:rPr lang="en-IN" sz="1800" dirty="0">
                <a:solidFill>
                  <a:srgbClr val="7030A0"/>
                </a:solidFill>
                <a:latin typeface="Amasis MT Pro Black" panose="02040A04050005020304" pitchFamily="18" charset="0"/>
              </a:rPr>
              <a:t> </a:t>
            </a:r>
            <a:endParaRPr lang="en-US" sz="1800" dirty="0">
              <a:solidFill>
                <a:srgbClr val="7030A0"/>
              </a:solidFill>
              <a:latin typeface="Amasis MT Pro Black" panose="02040A04050005020304" pitchFamily="18" charset="0"/>
            </a:endParaRPr>
          </a:p>
          <a:p>
            <a:endParaRPr lang="en-IN" sz="1800" dirty="0">
              <a:latin typeface="Amasis MT Pro Black" panose="02040A04050005020304" pitchFamily="18" charset="0"/>
            </a:endParaRPr>
          </a:p>
        </p:txBody>
      </p:sp>
      <p:sp>
        <p:nvSpPr>
          <p:cNvPr id="6" name="TextBox 5">
            <a:extLst>
              <a:ext uri="{FF2B5EF4-FFF2-40B4-BE49-F238E27FC236}">
                <a16:creationId xmlns:a16="http://schemas.microsoft.com/office/drawing/2014/main" id="{4BCB0704-410F-7D28-7A4D-2149FE0D1446}"/>
              </a:ext>
            </a:extLst>
          </p:cNvPr>
          <p:cNvSpPr txBox="1"/>
          <p:nvPr/>
        </p:nvSpPr>
        <p:spPr>
          <a:xfrm>
            <a:off x="6823587" y="5577038"/>
            <a:ext cx="6096000" cy="369332"/>
          </a:xfrm>
          <a:prstGeom prst="rect">
            <a:avLst/>
          </a:prstGeom>
          <a:noFill/>
        </p:spPr>
        <p:txBody>
          <a:bodyPr wrap="square">
            <a:spAutoFit/>
          </a:bodyPr>
          <a:lstStyle/>
          <a:p>
            <a:r>
              <a:rPr lang="en-US" dirty="0">
                <a:solidFill>
                  <a:srgbClr val="7030A0"/>
                </a:solidFill>
                <a:latin typeface="Amasis MT Pro Black" panose="02040A04050005020304" pitchFamily="18" charset="0"/>
              </a:rPr>
              <a:t>SUBMITTED TO </a:t>
            </a:r>
            <a:r>
              <a:rPr lang="en-IN" dirty="0">
                <a:solidFill>
                  <a:srgbClr val="7030A0"/>
                </a:solidFill>
                <a:latin typeface="Amasis MT Pro Black" panose="02040A04050005020304" pitchFamily="18" charset="0"/>
              </a:rPr>
              <a:t>TAMIZHAN SKILLS</a:t>
            </a:r>
          </a:p>
        </p:txBody>
      </p:sp>
      <p:sp>
        <p:nvSpPr>
          <p:cNvPr id="5" name="TextBox 4">
            <a:extLst>
              <a:ext uri="{FF2B5EF4-FFF2-40B4-BE49-F238E27FC236}">
                <a16:creationId xmlns:a16="http://schemas.microsoft.com/office/drawing/2014/main" id="{D77EA4BC-8AFF-B560-2EE2-C8CB206CCCAD}"/>
              </a:ext>
            </a:extLst>
          </p:cNvPr>
          <p:cNvSpPr txBox="1"/>
          <p:nvPr/>
        </p:nvSpPr>
        <p:spPr>
          <a:xfrm>
            <a:off x="3411795" y="1358999"/>
            <a:ext cx="6459792" cy="369332"/>
          </a:xfrm>
          <a:prstGeom prst="rect">
            <a:avLst/>
          </a:prstGeom>
          <a:noFill/>
        </p:spPr>
        <p:txBody>
          <a:bodyPr wrap="square">
            <a:spAutoFit/>
          </a:bodyPr>
          <a:lstStyle/>
          <a:p>
            <a:r>
              <a:rPr lang="en-IN" sz="1800" dirty="0">
                <a:solidFill>
                  <a:srgbClr val="002060"/>
                </a:solidFill>
                <a:latin typeface="Amasis MT Pro Black" panose="02040A04050005020304" pitchFamily="18" charset="0"/>
              </a:rPr>
              <a:t> Library Book Management System</a:t>
            </a:r>
            <a:endParaRPr lang="en-IN" dirty="0"/>
          </a:p>
        </p:txBody>
      </p:sp>
    </p:spTree>
    <p:extLst>
      <p:ext uri="{BB962C8B-B14F-4D97-AF65-F5344CB8AC3E}">
        <p14:creationId xmlns:p14="http://schemas.microsoft.com/office/powerpoint/2010/main" val="2795895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8EF59B0-929C-7D49-5C30-F4CE5FA98D72}"/>
              </a:ext>
            </a:extLst>
          </p:cNvPr>
          <p:cNvSpPr txBox="1"/>
          <p:nvPr/>
        </p:nvSpPr>
        <p:spPr>
          <a:xfrm>
            <a:off x="865239" y="1446299"/>
            <a:ext cx="10540179" cy="2862322"/>
          </a:xfrm>
          <a:prstGeom prst="rect">
            <a:avLst/>
          </a:prstGeom>
          <a:noFill/>
        </p:spPr>
        <p:txBody>
          <a:bodyPr wrap="square">
            <a:spAutoFit/>
          </a:bodyPr>
          <a:lstStyle/>
          <a:p>
            <a:pPr>
              <a:buNone/>
            </a:pPr>
            <a:r>
              <a:rPr lang="en-US" b="1" dirty="0">
                <a:solidFill>
                  <a:srgbClr val="7030A0"/>
                </a:solidFill>
                <a:latin typeface="Amasis MT Pro Black" panose="02040A04050005020304" pitchFamily="18" charset="0"/>
              </a:rPr>
              <a:t>Project Description:</a:t>
            </a:r>
          </a:p>
          <a:p>
            <a:pPr>
              <a:buNone/>
            </a:pPr>
            <a:endParaRPr lang="en-US" b="1" dirty="0">
              <a:solidFill>
                <a:srgbClr val="7030A0"/>
              </a:solidFill>
              <a:latin typeface="Amasis MT Pro Black" panose="02040A04050005020304" pitchFamily="18" charset="0"/>
            </a:endParaRPr>
          </a:p>
          <a:p>
            <a:pPr>
              <a:buNone/>
            </a:pPr>
            <a:r>
              <a:rPr lang="en-US" dirty="0">
                <a:latin typeface="Amasis MT Pro Medium" panose="02040604050005020304" pitchFamily="18" charset="0"/>
              </a:rPr>
              <a:t>The </a:t>
            </a:r>
            <a:r>
              <a:rPr lang="en-US" b="1" dirty="0">
                <a:latin typeface="Amasis MT Pro Medium" panose="02040604050005020304" pitchFamily="18" charset="0"/>
              </a:rPr>
              <a:t>Library Management System</a:t>
            </a:r>
            <a:r>
              <a:rPr lang="en-US" dirty="0">
                <a:latin typeface="Amasis MT Pro Medium" panose="02040604050005020304" pitchFamily="18" charset="0"/>
              </a:rPr>
              <a:t> is a desktop-based GUI application built using </a:t>
            </a:r>
            <a:r>
              <a:rPr lang="en-US" b="1" dirty="0">
                <a:latin typeface="Amasis MT Pro Medium" panose="02040604050005020304" pitchFamily="18" charset="0"/>
              </a:rPr>
              <a:t>Python and </a:t>
            </a:r>
            <a:r>
              <a:rPr lang="en-US" b="1" dirty="0" err="1">
                <a:latin typeface="Amasis MT Pro Medium" panose="02040604050005020304" pitchFamily="18" charset="0"/>
              </a:rPr>
              <a:t>Tkinter</a:t>
            </a:r>
            <a:r>
              <a:rPr lang="en-US" dirty="0">
                <a:latin typeface="Amasis MT Pro Medium" panose="02040604050005020304" pitchFamily="18" charset="0"/>
              </a:rPr>
              <a:t>. It helps manage a digital catalog of books by supporting operations like adding, removing, issuing, and returning books, along with displaying available and issued books. The system provides a user-friendly interface with scrollable text areas, stylized buttons, status bars, and customizable book data management (manual or auto-generated).</a:t>
            </a:r>
          </a:p>
          <a:p>
            <a:r>
              <a:rPr lang="en-US" dirty="0">
                <a:latin typeface="Amasis MT Pro Medium" panose="02040604050005020304" pitchFamily="18" charset="0"/>
              </a:rPr>
              <a:t>It also keeps track of issued books by storing student names and issue dates. The GUI is visually enhanced with custom fonts, color schemes, and icons for intuitive usage. This project is ideal for small libraries or educational institutions to maintain book records efficiently.</a:t>
            </a:r>
          </a:p>
        </p:txBody>
      </p:sp>
    </p:spTree>
    <p:extLst>
      <p:ext uri="{BB962C8B-B14F-4D97-AF65-F5344CB8AC3E}">
        <p14:creationId xmlns:p14="http://schemas.microsoft.com/office/powerpoint/2010/main" val="2654322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DED6D-CC5D-832F-DA45-B3CC36885561}"/>
            </a:ext>
          </a:extLst>
        </p:cNvPr>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4771C65-D8C6-D86B-6DFD-A8B5D3838893}"/>
              </a:ext>
            </a:extLst>
          </p:cNvPr>
          <p:cNvGraphicFramePr>
            <a:graphicFrameLocks noGrp="1"/>
          </p:cNvGraphicFramePr>
          <p:nvPr>
            <p:extLst>
              <p:ext uri="{D42A27DB-BD31-4B8C-83A1-F6EECF244321}">
                <p14:modId xmlns:p14="http://schemas.microsoft.com/office/powerpoint/2010/main" val="1763964353"/>
              </p:ext>
            </p:extLst>
          </p:nvPr>
        </p:nvGraphicFramePr>
        <p:xfrm>
          <a:off x="2579074" y="1296410"/>
          <a:ext cx="6699556" cy="4265180"/>
        </p:xfrm>
        <a:graphic>
          <a:graphicData uri="http://schemas.openxmlformats.org/drawingml/2006/table">
            <a:tbl>
              <a:tblPr>
                <a:tableStyleId>{284E427A-3D55-4303-BF80-6455036E1DE7}</a:tableStyleId>
              </a:tblPr>
              <a:tblGrid>
                <a:gridCol w="3349778">
                  <a:extLst>
                    <a:ext uri="{9D8B030D-6E8A-4147-A177-3AD203B41FA5}">
                      <a16:colId xmlns:a16="http://schemas.microsoft.com/office/drawing/2014/main" val="1669768924"/>
                    </a:ext>
                  </a:extLst>
                </a:gridCol>
                <a:gridCol w="3349778">
                  <a:extLst>
                    <a:ext uri="{9D8B030D-6E8A-4147-A177-3AD203B41FA5}">
                      <a16:colId xmlns:a16="http://schemas.microsoft.com/office/drawing/2014/main" val="3955446937"/>
                    </a:ext>
                  </a:extLst>
                </a:gridCol>
              </a:tblGrid>
              <a:tr h="255221">
                <a:tc>
                  <a:txBody>
                    <a:bodyPr/>
                    <a:lstStyle/>
                    <a:p>
                      <a:r>
                        <a:rPr lang="en-IN" sz="1400">
                          <a:latin typeface="Amasis MT Pro Medium" panose="02040604050005020304" pitchFamily="18" charset="0"/>
                        </a:rPr>
                        <a:t>🧰 </a:t>
                      </a:r>
                      <a:r>
                        <a:rPr lang="en-IN" sz="1400" b="1">
                          <a:latin typeface="Amasis MT Pro Medium" panose="02040604050005020304" pitchFamily="18" charset="0"/>
                        </a:rPr>
                        <a:t>Technology / Tool</a:t>
                      </a:r>
                      <a:endParaRPr lang="en-IN" sz="1400">
                        <a:latin typeface="Amasis MT Pro Medium" panose="02040604050005020304" pitchFamily="18" charset="0"/>
                      </a:endParaRPr>
                    </a:p>
                  </a:txBody>
                  <a:tcPr marL="63805" marR="63805" marT="31903" marB="31903" anchor="ctr"/>
                </a:tc>
                <a:tc>
                  <a:txBody>
                    <a:bodyPr/>
                    <a:lstStyle/>
                    <a:p>
                      <a:r>
                        <a:rPr lang="en-IN" sz="1400">
                          <a:latin typeface="Amasis MT Pro Medium" panose="02040604050005020304" pitchFamily="18" charset="0"/>
                        </a:rPr>
                        <a:t>📝 </a:t>
                      </a:r>
                      <a:r>
                        <a:rPr lang="en-IN" sz="1400" b="1">
                          <a:latin typeface="Amasis MT Pro Medium" panose="02040604050005020304" pitchFamily="18" charset="0"/>
                        </a:rPr>
                        <a:t>Purpose</a:t>
                      </a:r>
                      <a:endParaRPr lang="en-IN" sz="1400">
                        <a:latin typeface="Amasis MT Pro Medium" panose="02040604050005020304" pitchFamily="18" charset="0"/>
                      </a:endParaRPr>
                    </a:p>
                  </a:txBody>
                  <a:tcPr marL="63805" marR="63805" marT="31903" marB="31903" anchor="ctr"/>
                </a:tc>
                <a:extLst>
                  <a:ext uri="{0D108BD9-81ED-4DB2-BD59-A6C34878D82A}">
                    <a16:rowId xmlns:a16="http://schemas.microsoft.com/office/drawing/2014/main" val="893183774"/>
                  </a:ext>
                </a:extLst>
              </a:tr>
              <a:tr h="446637">
                <a:tc>
                  <a:txBody>
                    <a:bodyPr/>
                    <a:lstStyle/>
                    <a:p>
                      <a:r>
                        <a:rPr lang="en-IN" sz="1400" b="1" dirty="0">
                          <a:latin typeface="Amasis MT Pro Medium" panose="02040604050005020304" pitchFamily="18" charset="0"/>
                        </a:rPr>
                        <a:t>Python 3.x</a:t>
                      </a:r>
                      <a:endParaRPr lang="en-IN" sz="1400" dirty="0">
                        <a:latin typeface="Amasis MT Pro Medium" panose="02040604050005020304" pitchFamily="18" charset="0"/>
                      </a:endParaRPr>
                    </a:p>
                  </a:txBody>
                  <a:tcPr marL="63805" marR="63805" marT="31903" marB="31903" anchor="ctr"/>
                </a:tc>
                <a:tc>
                  <a:txBody>
                    <a:bodyPr/>
                    <a:lstStyle/>
                    <a:p>
                      <a:r>
                        <a:rPr lang="en-US" sz="1400">
                          <a:latin typeface="Amasis MT Pro Medium" panose="02040604050005020304" pitchFamily="18" charset="0"/>
                        </a:rPr>
                        <a:t>Core programming language used to build the application logic</a:t>
                      </a:r>
                    </a:p>
                  </a:txBody>
                  <a:tcPr marL="63805" marR="63805" marT="31903" marB="31903" anchor="ctr"/>
                </a:tc>
                <a:extLst>
                  <a:ext uri="{0D108BD9-81ED-4DB2-BD59-A6C34878D82A}">
                    <a16:rowId xmlns:a16="http://schemas.microsoft.com/office/drawing/2014/main" val="2010486739"/>
                  </a:ext>
                </a:extLst>
              </a:tr>
              <a:tr h="446637">
                <a:tc>
                  <a:txBody>
                    <a:bodyPr/>
                    <a:lstStyle/>
                    <a:p>
                      <a:r>
                        <a:rPr lang="en-IN" sz="1400" b="1">
                          <a:latin typeface="Amasis MT Pro Medium" panose="02040604050005020304" pitchFamily="18" charset="0"/>
                        </a:rPr>
                        <a:t>Tkinter</a:t>
                      </a:r>
                      <a:endParaRPr lang="en-IN" sz="1400">
                        <a:latin typeface="Amasis MT Pro Medium" panose="02040604050005020304" pitchFamily="18" charset="0"/>
                      </a:endParaRPr>
                    </a:p>
                  </a:txBody>
                  <a:tcPr marL="63805" marR="63805" marT="31903" marB="31903" anchor="ctr"/>
                </a:tc>
                <a:tc>
                  <a:txBody>
                    <a:bodyPr/>
                    <a:lstStyle/>
                    <a:p>
                      <a:r>
                        <a:rPr lang="en-US" sz="1400">
                          <a:latin typeface="Amasis MT Pro Medium" panose="02040604050005020304" pitchFamily="18" charset="0"/>
                        </a:rPr>
                        <a:t>GUI library for creating desktop application interface</a:t>
                      </a:r>
                    </a:p>
                  </a:txBody>
                  <a:tcPr marL="63805" marR="63805" marT="31903" marB="31903" anchor="ctr"/>
                </a:tc>
                <a:extLst>
                  <a:ext uri="{0D108BD9-81ED-4DB2-BD59-A6C34878D82A}">
                    <a16:rowId xmlns:a16="http://schemas.microsoft.com/office/drawing/2014/main" val="2428736414"/>
                  </a:ext>
                </a:extLst>
              </a:tr>
              <a:tr h="255221">
                <a:tc>
                  <a:txBody>
                    <a:bodyPr/>
                    <a:lstStyle/>
                    <a:p>
                      <a:r>
                        <a:rPr lang="en-IN" sz="1400" b="1">
                          <a:latin typeface="Amasis MT Pro Medium" panose="02040604050005020304" pitchFamily="18" charset="0"/>
                        </a:rPr>
                        <a:t>tkinter.ttk</a:t>
                      </a:r>
                      <a:endParaRPr lang="en-IN" sz="1400">
                        <a:latin typeface="Amasis MT Pro Medium" panose="02040604050005020304" pitchFamily="18" charset="0"/>
                      </a:endParaRPr>
                    </a:p>
                  </a:txBody>
                  <a:tcPr marL="63805" marR="63805" marT="31903" marB="31903" anchor="ctr"/>
                </a:tc>
                <a:tc>
                  <a:txBody>
                    <a:bodyPr/>
                    <a:lstStyle/>
                    <a:p>
                      <a:r>
                        <a:rPr lang="en-US" sz="1400">
                          <a:latin typeface="Amasis MT Pro Medium" panose="02040604050005020304" pitchFamily="18" charset="0"/>
                        </a:rPr>
                        <a:t>For enhanced widgets like styled buttons</a:t>
                      </a:r>
                    </a:p>
                  </a:txBody>
                  <a:tcPr marL="63805" marR="63805" marT="31903" marB="31903" anchor="ctr"/>
                </a:tc>
                <a:extLst>
                  <a:ext uri="{0D108BD9-81ED-4DB2-BD59-A6C34878D82A}">
                    <a16:rowId xmlns:a16="http://schemas.microsoft.com/office/drawing/2014/main" val="254093547"/>
                  </a:ext>
                </a:extLst>
              </a:tr>
              <a:tr h="255221">
                <a:tc>
                  <a:txBody>
                    <a:bodyPr/>
                    <a:lstStyle/>
                    <a:p>
                      <a:r>
                        <a:rPr lang="en-IN" sz="1400" b="1">
                          <a:latin typeface="Amasis MT Pro Medium" panose="02040604050005020304" pitchFamily="18" charset="0"/>
                        </a:rPr>
                        <a:t>ScrolledText</a:t>
                      </a:r>
                      <a:endParaRPr lang="en-IN" sz="1400">
                        <a:latin typeface="Amasis MT Pro Medium" panose="02040604050005020304" pitchFamily="18" charset="0"/>
                      </a:endParaRPr>
                    </a:p>
                  </a:txBody>
                  <a:tcPr marL="63805" marR="63805" marT="31903" marB="31903" anchor="ctr"/>
                </a:tc>
                <a:tc>
                  <a:txBody>
                    <a:bodyPr/>
                    <a:lstStyle/>
                    <a:p>
                      <a:r>
                        <a:rPr lang="en-US" sz="1400">
                          <a:latin typeface="Amasis MT Pro Medium" panose="02040604050005020304" pitchFamily="18" charset="0"/>
                        </a:rPr>
                        <a:t>To display large outputs in a scrollable text box</a:t>
                      </a:r>
                    </a:p>
                  </a:txBody>
                  <a:tcPr marL="63805" marR="63805" marT="31903" marB="31903" anchor="ctr"/>
                </a:tc>
                <a:extLst>
                  <a:ext uri="{0D108BD9-81ED-4DB2-BD59-A6C34878D82A}">
                    <a16:rowId xmlns:a16="http://schemas.microsoft.com/office/drawing/2014/main" val="984295383"/>
                  </a:ext>
                </a:extLst>
              </a:tr>
              <a:tr h="255221">
                <a:tc>
                  <a:txBody>
                    <a:bodyPr/>
                    <a:lstStyle/>
                    <a:p>
                      <a:r>
                        <a:rPr lang="en-IN" sz="1400" b="1">
                          <a:latin typeface="Amasis MT Pro Medium" panose="02040604050005020304" pitchFamily="18" charset="0"/>
                        </a:rPr>
                        <a:t>tkinter.simpledialog</a:t>
                      </a:r>
                      <a:endParaRPr lang="en-IN" sz="1400">
                        <a:latin typeface="Amasis MT Pro Medium" panose="02040604050005020304" pitchFamily="18" charset="0"/>
                      </a:endParaRPr>
                    </a:p>
                  </a:txBody>
                  <a:tcPr marL="63805" marR="63805" marT="31903" marB="31903" anchor="ctr"/>
                </a:tc>
                <a:tc>
                  <a:txBody>
                    <a:bodyPr/>
                    <a:lstStyle/>
                    <a:p>
                      <a:r>
                        <a:rPr lang="en-IN" sz="1400">
                          <a:latin typeface="Amasis MT Pro Medium" panose="02040604050005020304" pitchFamily="18" charset="0"/>
                        </a:rPr>
                        <a:t>For taking user input via pop-up dialogs</a:t>
                      </a:r>
                    </a:p>
                  </a:txBody>
                  <a:tcPr marL="63805" marR="63805" marT="31903" marB="31903" anchor="ctr"/>
                </a:tc>
                <a:extLst>
                  <a:ext uri="{0D108BD9-81ED-4DB2-BD59-A6C34878D82A}">
                    <a16:rowId xmlns:a16="http://schemas.microsoft.com/office/drawing/2014/main" val="728877056"/>
                  </a:ext>
                </a:extLst>
              </a:tr>
              <a:tr h="446637">
                <a:tc>
                  <a:txBody>
                    <a:bodyPr/>
                    <a:lstStyle/>
                    <a:p>
                      <a:r>
                        <a:rPr lang="en-IN" sz="1400" b="1">
                          <a:latin typeface="Amasis MT Pro Medium" panose="02040604050005020304" pitchFamily="18" charset="0"/>
                        </a:rPr>
                        <a:t>tkinter.messagebox</a:t>
                      </a:r>
                      <a:endParaRPr lang="en-IN" sz="1400">
                        <a:latin typeface="Amasis MT Pro Medium" panose="02040604050005020304" pitchFamily="18" charset="0"/>
                      </a:endParaRPr>
                    </a:p>
                  </a:txBody>
                  <a:tcPr marL="63805" marR="63805" marT="31903" marB="31903" anchor="ctr"/>
                </a:tc>
                <a:tc>
                  <a:txBody>
                    <a:bodyPr/>
                    <a:lstStyle/>
                    <a:p>
                      <a:r>
                        <a:rPr lang="en-US" sz="1400">
                          <a:latin typeface="Amasis MT Pro Medium" panose="02040604050005020304" pitchFamily="18" charset="0"/>
                        </a:rPr>
                        <a:t>To display information, warning, and error messages</a:t>
                      </a:r>
                    </a:p>
                  </a:txBody>
                  <a:tcPr marL="63805" marR="63805" marT="31903" marB="31903" anchor="ctr"/>
                </a:tc>
                <a:extLst>
                  <a:ext uri="{0D108BD9-81ED-4DB2-BD59-A6C34878D82A}">
                    <a16:rowId xmlns:a16="http://schemas.microsoft.com/office/drawing/2014/main" val="3596705170"/>
                  </a:ext>
                </a:extLst>
              </a:tr>
              <a:tr h="446637">
                <a:tc>
                  <a:txBody>
                    <a:bodyPr/>
                    <a:lstStyle/>
                    <a:p>
                      <a:r>
                        <a:rPr lang="en-IN" sz="1400" b="1">
                          <a:latin typeface="Amasis MT Pro Medium" panose="02040604050005020304" pitchFamily="18" charset="0"/>
                        </a:rPr>
                        <a:t>random</a:t>
                      </a:r>
                      <a:endParaRPr lang="en-IN" sz="1400">
                        <a:latin typeface="Amasis MT Pro Medium" panose="02040604050005020304" pitchFamily="18" charset="0"/>
                      </a:endParaRPr>
                    </a:p>
                  </a:txBody>
                  <a:tcPr marL="63805" marR="63805" marT="31903" marB="31903" anchor="ctr"/>
                </a:tc>
                <a:tc>
                  <a:txBody>
                    <a:bodyPr/>
                    <a:lstStyle/>
                    <a:p>
                      <a:r>
                        <a:rPr lang="en-US" sz="1400">
                          <a:latin typeface="Amasis MT Pro Medium" panose="02040604050005020304" pitchFamily="18" charset="0"/>
                        </a:rPr>
                        <a:t>To auto-generate book entries with random titles/authors</a:t>
                      </a:r>
                    </a:p>
                  </a:txBody>
                  <a:tcPr marL="63805" marR="63805" marT="31903" marB="31903" anchor="ctr"/>
                </a:tc>
                <a:extLst>
                  <a:ext uri="{0D108BD9-81ED-4DB2-BD59-A6C34878D82A}">
                    <a16:rowId xmlns:a16="http://schemas.microsoft.com/office/drawing/2014/main" val="3220114572"/>
                  </a:ext>
                </a:extLst>
              </a:tr>
              <a:tr h="255221">
                <a:tc>
                  <a:txBody>
                    <a:bodyPr/>
                    <a:lstStyle/>
                    <a:p>
                      <a:r>
                        <a:rPr lang="en-IN" sz="1400" b="1">
                          <a:latin typeface="Amasis MT Pro Medium" panose="02040604050005020304" pitchFamily="18" charset="0"/>
                        </a:rPr>
                        <a:t>datetime</a:t>
                      </a:r>
                      <a:endParaRPr lang="en-IN" sz="1400">
                        <a:latin typeface="Amasis MT Pro Medium" panose="02040604050005020304" pitchFamily="18" charset="0"/>
                      </a:endParaRPr>
                    </a:p>
                  </a:txBody>
                  <a:tcPr marL="63805" marR="63805" marT="31903" marB="31903" anchor="ctr"/>
                </a:tc>
                <a:tc>
                  <a:txBody>
                    <a:bodyPr/>
                    <a:lstStyle/>
                    <a:p>
                      <a:r>
                        <a:rPr lang="en-US" sz="1400">
                          <a:latin typeface="Amasis MT Pro Medium" panose="02040604050005020304" pitchFamily="18" charset="0"/>
                        </a:rPr>
                        <a:t>To store and format book issue dates</a:t>
                      </a:r>
                    </a:p>
                  </a:txBody>
                  <a:tcPr marL="63805" marR="63805" marT="31903" marB="31903" anchor="ctr"/>
                </a:tc>
                <a:extLst>
                  <a:ext uri="{0D108BD9-81ED-4DB2-BD59-A6C34878D82A}">
                    <a16:rowId xmlns:a16="http://schemas.microsoft.com/office/drawing/2014/main" val="2027162007"/>
                  </a:ext>
                </a:extLst>
              </a:tr>
              <a:tr h="255221">
                <a:tc>
                  <a:txBody>
                    <a:bodyPr/>
                    <a:lstStyle/>
                    <a:p>
                      <a:r>
                        <a:rPr lang="en-IN" sz="1400" b="1">
                          <a:latin typeface="Amasis MT Pro Medium" panose="02040604050005020304" pitchFamily="18" charset="0"/>
                        </a:rPr>
                        <a:t>tkinter.font.Font</a:t>
                      </a:r>
                      <a:endParaRPr lang="en-IN" sz="1400">
                        <a:latin typeface="Amasis MT Pro Medium" panose="02040604050005020304" pitchFamily="18" charset="0"/>
                      </a:endParaRPr>
                    </a:p>
                  </a:txBody>
                  <a:tcPr marL="63805" marR="63805" marT="31903" marB="31903" anchor="ctr"/>
                </a:tc>
                <a:tc>
                  <a:txBody>
                    <a:bodyPr/>
                    <a:lstStyle/>
                    <a:p>
                      <a:r>
                        <a:rPr lang="en-US" sz="1400" dirty="0">
                          <a:latin typeface="Amasis MT Pro Medium" panose="02040604050005020304" pitchFamily="18" charset="0"/>
                        </a:rPr>
                        <a:t>For customizing font styles across the GUI</a:t>
                      </a:r>
                    </a:p>
                  </a:txBody>
                  <a:tcPr marL="63805" marR="63805" marT="31903" marB="31903" anchor="ctr"/>
                </a:tc>
                <a:extLst>
                  <a:ext uri="{0D108BD9-81ED-4DB2-BD59-A6C34878D82A}">
                    <a16:rowId xmlns:a16="http://schemas.microsoft.com/office/drawing/2014/main" val="3683981546"/>
                  </a:ext>
                </a:extLst>
              </a:tr>
            </a:tbl>
          </a:graphicData>
        </a:graphic>
      </p:graphicFrame>
      <p:sp>
        <p:nvSpPr>
          <p:cNvPr id="3" name="TextBox 2">
            <a:extLst>
              <a:ext uri="{FF2B5EF4-FFF2-40B4-BE49-F238E27FC236}">
                <a16:creationId xmlns:a16="http://schemas.microsoft.com/office/drawing/2014/main" id="{A3407B10-BD3E-E631-6758-398158A8AF23}"/>
              </a:ext>
            </a:extLst>
          </p:cNvPr>
          <p:cNvSpPr txBox="1"/>
          <p:nvPr/>
        </p:nvSpPr>
        <p:spPr>
          <a:xfrm>
            <a:off x="943897" y="747252"/>
            <a:ext cx="3411793" cy="369332"/>
          </a:xfrm>
          <a:prstGeom prst="rect">
            <a:avLst/>
          </a:prstGeom>
          <a:noFill/>
        </p:spPr>
        <p:txBody>
          <a:bodyPr wrap="square" rtlCol="0">
            <a:spAutoFit/>
          </a:bodyPr>
          <a:lstStyle/>
          <a:p>
            <a:r>
              <a:rPr lang="en-IN" dirty="0">
                <a:solidFill>
                  <a:srgbClr val="7030A0"/>
                </a:solidFill>
                <a:latin typeface="Amasis MT Pro Medium" panose="02040604050005020304" pitchFamily="18" charset="0"/>
              </a:rPr>
              <a:t>Technologies &amp; Tools Used:</a:t>
            </a:r>
          </a:p>
        </p:txBody>
      </p:sp>
    </p:spTree>
    <p:extLst>
      <p:ext uri="{BB962C8B-B14F-4D97-AF65-F5344CB8AC3E}">
        <p14:creationId xmlns:p14="http://schemas.microsoft.com/office/powerpoint/2010/main" val="833059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41FCE-2C8B-1938-FB19-2B885BE6383F}"/>
            </a:ext>
          </a:extLst>
        </p:cNvPr>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63FFD9D-3DEC-3775-1006-68E9B2BEEE85}"/>
              </a:ext>
            </a:extLst>
          </p:cNvPr>
          <p:cNvGraphicFramePr>
            <a:graphicFrameLocks noGrp="1"/>
          </p:cNvGraphicFramePr>
          <p:nvPr>
            <p:extLst>
              <p:ext uri="{D42A27DB-BD31-4B8C-83A1-F6EECF244321}">
                <p14:modId xmlns:p14="http://schemas.microsoft.com/office/powerpoint/2010/main" val="2984585762"/>
              </p:ext>
            </p:extLst>
          </p:nvPr>
        </p:nvGraphicFramePr>
        <p:xfrm>
          <a:off x="1839267" y="915602"/>
          <a:ext cx="8337120" cy="4799792"/>
        </p:xfrm>
        <a:graphic>
          <a:graphicData uri="http://schemas.openxmlformats.org/drawingml/2006/table">
            <a:tbl>
              <a:tblPr>
                <a:tableStyleId>{284E427A-3D55-4303-BF80-6455036E1DE7}</a:tableStyleId>
              </a:tblPr>
              <a:tblGrid>
                <a:gridCol w="4168560">
                  <a:extLst>
                    <a:ext uri="{9D8B030D-6E8A-4147-A177-3AD203B41FA5}">
                      <a16:colId xmlns:a16="http://schemas.microsoft.com/office/drawing/2014/main" val="356162245"/>
                    </a:ext>
                  </a:extLst>
                </a:gridCol>
                <a:gridCol w="4168560">
                  <a:extLst>
                    <a:ext uri="{9D8B030D-6E8A-4147-A177-3AD203B41FA5}">
                      <a16:colId xmlns:a16="http://schemas.microsoft.com/office/drawing/2014/main" val="262384847"/>
                    </a:ext>
                  </a:extLst>
                </a:gridCol>
              </a:tblGrid>
              <a:tr h="417695">
                <a:tc>
                  <a:txBody>
                    <a:bodyPr/>
                    <a:lstStyle/>
                    <a:p>
                      <a:r>
                        <a:rPr lang="en-IN" sz="1400" dirty="0">
                          <a:latin typeface="Amasis MT Pro Medium" panose="02040604050005020304" pitchFamily="18" charset="0"/>
                        </a:rPr>
                        <a:t>⚠️ </a:t>
                      </a:r>
                      <a:r>
                        <a:rPr lang="en-IN" sz="1400" b="1" dirty="0">
                          <a:latin typeface="Amasis MT Pro Medium" panose="02040604050005020304" pitchFamily="18" charset="0"/>
                        </a:rPr>
                        <a:t>Challenge</a:t>
                      </a:r>
                      <a:endParaRPr lang="en-IN" sz="1400" dirty="0">
                        <a:latin typeface="Amasis MT Pro Medium" panose="02040604050005020304" pitchFamily="18" charset="0"/>
                      </a:endParaRPr>
                    </a:p>
                  </a:txBody>
                  <a:tcPr marL="49521" marR="49521" marT="24760" marB="24760" anchor="ctr"/>
                </a:tc>
                <a:tc>
                  <a:txBody>
                    <a:bodyPr/>
                    <a:lstStyle/>
                    <a:p>
                      <a:r>
                        <a:rPr lang="en-IN" sz="1400">
                          <a:latin typeface="Amasis MT Pro Medium" panose="02040604050005020304" pitchFamily="18" charset="0"/>
                        </a:rPr>
                        <a:t>🧩 </a:t>
                      </a:r>
                      <a:r>
                        <a:rPr lang="en-IN" sz="1400" b="1">
                          <a:latin typeface="Amasis MT Pro Medium" panose="02040604050005020304" pitchFamily="18" charset="0"/>
                        </a:rPr>
                        <a:t>Description</a:t>
                      </a:r>
                      <a:endParaRPr lang="en-IN" sz="1400">
                        <a:latin typeface="Amasis MT Pro Medium" panose="02040604050005020304" pitchFamily="18" charset="0"/>
                      </a:endParaRPr>
                    </a:p>
                  </a:txBody>
                  <a:tcPr marL="49521" marR="49521" marT="24760" marB="24760" anchor="ctr"/>
                </a:tc>
                <a:extLst>
                  <a:ext uri="{0D108BD9-81ED-4DB2-BD59-A6C34878D82A}">
                    <a16:rowId xmlns:a16="http://schemas.microsoft.com/office/drawing/2014/main" val="4210692050"/>
                  </a:ext>
                </a:extLst>
              </a:tr>
              <a:tr h="720737">
                <a:tc>
                  <a:txBody>
                    <a:bodyPr/>
                    <a:lstStyle/>
                    <a:p>
                      <a:r>
                        <a:rPr lang="en-IN" sz="1400" b="1">
                          <a:latin typeface="Amasis MT Pro Medium" panose="02040604050005020304" pitchFamily="18" charset="0"/>
                        </a:rPr>
                        <a:t>Data Persistence</a:t>
                      </a:r>
                      <a:endParaRPr lang="en-IN" sz="1400">
                        <a:latin typeface="Amasis MT Pro Medium" panose="02040604050005020304" pitchFamily="18" charset="0"/>
                      </a:endParaRPr>
                    </a:p>
                  </a:txBody>
                  <a:tcPr marL="49521" marR="49521" marT="24760" marB="24760" anchor="ctr"/>
                </a:tc>
                <a:tc>
                  <a:txBody>
                    <a:bodyPr/>
                    <a:lstStyle/>
                    <a:p>
                      <a:r>
                        <a:rPr lang="en-US" sz="1400">
                          <a:latin typeface="Amasis MT Pro Medium" panose="02040604050005020304" pitchFamily="18" charset="0"/>
                        </a:rPr>
                        <a:t>The app currently stores data in memory only; restarting the app clears all book and issue records. Persistent storage (e.g., JSON or database) needs integration.</a:t>
                      </a:r>
                    </a:p>
                  </a:txBody>
                  <a:tcPr marL="49521" marR="49521" marT="24760" marB="24760" anchor="ctr"/>
                </a:tc>
                <a:extLst>
                  <a:ext uri="{0D108BD9-81ED-4DB2-BD59-A6C34878D82A}">
                    <a16:rowId xmlns:a16="http://schemas.microsoft.com/office/drawing/2014/main" val="1742055763"/>
                  </a:ext>
                </a:extLst>
              </a:tr>
              <a:tr h="550435">
                <a:tc>
                  <a:txBody>
                    <a:bodyPr/>
                    <a:lstStyle/>
                    <a:p>
                      <a:r>
                        <a:rPr lang="en-IN" sz="1400" b="1" dirty="0">
                          <a:latin typeface="Amasis MT Pro Medium" panose="02040604050005020304" pitchFamily="18" charset="0"/>
                        </a:rPr>
                        <a:t>Duplicate Book IDs</a:t>
                      </a:r>
                      <a:endParaRPr lang="en-IN" sz="1400" dirty="0">
                        <a:latin typeface="Amasis MT Pro Medium" panose="02040604050005020304" pitchFamily="18" charset="0"/>
                      </a:endParaRPr>
                    </a:p>
                  </a:txBody>
                  <a:tcPr marL="49521" marR="49521" marT="24760" marB="24760" anchor="ctr"/>
                </a:tc>
                <a:tc>
                  <a:txBody>
                    <a:bodyPr/>
                    <a:lstStyle/>
                    <a:p>
                      <a:r>
                        <a:rPr lang="en-US" sz="1400">
                          <a:latin typeface="Amasis MT Pro Medium" panose="02040604050005020304" pitchFamily="18" charset="0"/>
                        </a:rPr>
                        <a:t>Handling and validating duplicate Book IDs in manual entry required custom checks and error handling.</a:t>
                      </a:r>
                    </a:p>
                  </a:txBody>
                  <a:tcPr marL="49521" marR="49521" marT="24760" marB="24760" anchor="ctr"/>
                </a:tc>
                <a:extLst>
                  <a:ext uri="{0D108BD9-81ED-4DB2-BD59-A6C34878D82A}">
                    <a16:rowId xmlns:a16="http://schemas.microsoft.com/office/drawing/2014/main" val="1704199221"/>
                  </a:ext>
                </a:extLst>
              </a:tr>
              <a:tr h="550435">
                <a:tc>
                  <a:txBody>
                    <a:bodyPr/>
                    <a:lstStyle/>
                    <a:p>
                      <a:r>
                        <a:rPr lang="en-IN" sz="1400" b="1">
                          <a:latin typeface="Amasis MT Pro Medium" panose="02040604050005020304" pitchFamily="18" charset="0"/>
                        </a:rPr>
                        <a:t>User Input Validation</a:t>
                      </a:r>
                      <a:endParaRPr lang="en-IN" sz="1400">
                        <a:latin typeface="Amasis MT Pro Medium" panose="02040604050005020304" pitchFamily="18" charset="0"/>
                      </a:endParaRPr>
                    </a:p>
                  </a:txBody>
                  <a:tcPr marL="49521" marR="49521" marT="24760" marB="24760" anchor="ctr"/>
                </a:tc>
                <a:tc>
                  <a:txBody>
                    <a:bodyPr/>
                    <a:lstStyle/>
                    <a:p>
                      <a:r>
                        <a:rPr lang="en-US" sz="1400">
                          <a:latin typeface="Amasis MT Pro Medium" panose="02040604050005020304" pitchFamily="18" charset="0"/>
                        </a:rPr>
                        <a:t>Managing cancel actions and invalid entries in dialogs (like empty strings or non-integer inputs) required extra exception handling.</a:t>
                      </a:r>
                    </a:p>
                  </a:txBody>
                  <a:tcPr marL="49521" marR="49521" marT="24760" marB="24760" anchor="ctr"/>
                </a:tc>
                <a:extLst>
                  <a:ext uri="{0D108BD9-81ED-4DB2-BD59-A6C34878D82A}">
                    <a16:rowId xmlns:a16="http://schemas.microsoft.com/office/drawing/2014/main" val="1855440821"/>
                  </a:ext>
                </a:extLst>
              </a:tr>
              <a:tr h="550435">
                <a:tc>
                  <a:txBody>
                    <a:bodyPr/>
                    <a:lstStyle/>
                    <a:p>
                      <a:r>
                        <a:rPr lang="en-IN" sz="1400" b="1">
                          <a:latin typeface="Amasis MT Pro Medium" panose="02040604050005020304" pitchFamily="18" charset="0"/>
                        </a:rPr>
                        <a:t>GUI Responsiveness</a:t>
                      </a:r>
                      <a:endParaRPr lang="en-IN" sz="1400">
                        <a:latin typeface="Amasis MT Pro Medium" panose="02040604050005020304" pitchFamily="18" charset="0"/>
                      </a:endParaRPr>
                    </a:p>
                  </a:txBody>
                  <a:tcPr marL="49521" marR="49521" marT="24760" marB="24760" anchor="ctr"/>
                </a:tc>
                <a:tc>
                  <a:txBody>
                    <a:bodyPr/>
                    <a:lstStyle/>
                    <a:p>
                      <a:r>
                        <a:rPr lang="en-US" sz="1400">
                          <a:latin typeface="Amasis MT Pro Medium" panose="02040604050005020304" pitchFamily="18" charset="0"/>
                        </a:rPr>
                        <a:t>Designing a responsive and neat layout with properly aligned buttons and expandable areas was a UI challenge.</a:t>
                      </a:r>
                    </a:p>
                  </a:txBody>
                  <a:tcPr marL="49521" marR="49521" marT="24760" marB="24760" anchor="ctr"/>
                </a:tc>
                <a:extLst>
                  <a:ext uri="{0D108BD9-81ED-4DB2-BD59-A6C34878D82A}">
                    <a16:rowId xmlns:a16="http://schemas.microsoft.com/office/drawing/2014/main" val="2604546405"/>
                  </a:ext>
                </a:extLst>
              </a:tr>
              <a:tr h="550435">
                <a:tc>
                  <a:txBody>
                    <a:bodyPr/>
                    <a:lstStyle/>
                    <a:p>
                      <a:r>
                        <a:rPr lang="en-IN" sz="1400" b="1">
                          <a:latin typeface="Amasis MT Pro Medium" panose="02040604050005020304" pitchFamily="18" charset="0"/>
                        </a:rPr>
                        <a:t>Book Status Management</a:t>
                      </a:r>
                      <a:endParaRPr lang="en-IN" sz="1400">
                        <a:latin typeface="Amasis MT Pro Medium" panose="02040604050005020304" pitchFamily="18" charset="0"/>
                      </a:endParaRPr>
                    </a:p>
                  </a:txBody>
                  <a:tcPr marL="49521" marR="49521" marT="24760" marB="24760" anchor="ctr"/>
                </a:tc>
                <a:tc>
                  <a:txBody>
                    <a:bodyPr/>
                    <a:lstStyle/>
                    <a:p>
                      <a:r>
                        <a:rPr lang="en-US" sz="1400">
                          <a:latin typeface="Amasis MT Pro Medium" panose="02040604050005020304" pitchFamily="18" charset="0"/>
                        </a:rPr>
                        <a:t>Keeping track of book availability after issue/return and synchronizing this with the display was tricky at first.</a:t>
                      </a:r>
                    </a:p>
                  </a:txBody>
                  <a:tcPr marL="49521" marR="49521" marT="24760" marB="24760" anchor="ctr"/>
                </a:tc>
                <a:extLst>
                  <a:ext uri="{0D108BD9-81ED-4DB2-BD59-A6C34878D82A}">
                    <a16:rowId xmlns:a16="http://schemas.microsoft.com/office/drawing/2014/main" val="3169171798"/>
                  </a:ext>
                </a:extLst>
              </a:tr>
              <a:tr h="720737">
                <a:tc>
                  <a:txBody>
                    <a:bodyPr/>
                    <a:lstStyle/>
                    <a:p>
                      <a:r>
                        <a:rPr lang="en-IN" sz="1400" b="1">
                          <a:latin typeface="Amasis MT Pro Medium" panose="02040604050005020304" pitchFamily="18" charset="0"/>
                        </a:rPr>
                        <a:t>Separation of Concerns</a:t>
                      </a:r>
                      <a:endParaRPr lang="en-IN" sz="1400">
                        <a:latin typeface="Amasis MT Pro Medium" panose="02040604050005020304" pitchFamily="18" charset="0"/>
                      </a:endParaRPr>
                    </a:p>
                  </a:txBody>
                  <a:tcPr marL="49521" marR="49521" marT="24760" marB="24760" anchor="ctr"/>
                </a:tc>
                <a:tc>
                  <a:txBody>
                    <a:bodyPr/>
                    <a:lstStyle/>
                    <a:p>
                      <a:r>
                        <a:rPr lang="en-US" sz="1400" dirty="0">
                          <a:latin typeface="Amasis MT Pro Medium" panose="02040604050005020304" pitchFamily="18" charset="0"/>
                        </a:rPr>
                        <a:t>Integrating backend logic (issue/return module) with frontend GUI required clean communication and shared data management.</a:t>
                      </a:r>
                    </a:p>
                  </a:txBody>
                  <a:tcPr marL="49521" marR="49521" marT="24760" marB="24760" anchor="ctr"/>
                </a:tc>
                <a:extLst>
                  <a:ext uri="{0D108BD9-81ED-4DB2-BD59-A6C34878D82A}">
                    <a16:rowId xmlns:a16="http://schemas.microsoft.com/office/drawing/2014/main" val="4276813550"/>
                  </a:ext>
                </a:extLst>
              </a:tr>
            </a:tbl>
          </a:graphicData>
        </a:graphic>
      </p:graphicFrame>
    </p:spTree>
    <p:extLst>
      <p:ext uri="{BB962C8B-B14F-4D97-AF65-F5344CB8AC3E}">
        <p14:creationId xmlns:p14="http://schemas.microsoft.com/office/powerpoint/2010/main" val="2799500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9291D-4E0E-962B-0F01-7E9EA78F83E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A706493-35C1-9378-FE98-AB024E7F0899}"/>
              </a:ext>
            </a:extLst>
          </p:cNvPr>
          <p:cNvSpPr txBox="1"/>
          <p:nvPr/>
        </p:nvSpPr>
        <p:spPr>
          <a:xfrm>
            <a:off x="631722" y="2056833"/>
            <a:ext cx="10928555" cy="2031325"/>
          </a:xfrm>
          <a:prstGeom prst="rect">
            <a:avLst/>
          </a:prstGeom>
          <a:noFill/>
        </p:spPr>
        <p:txBody>
          <a:bodyPr wrap="square">
            <a:spAutoFit/>
          </a:bodyPr>
          <a:lstStyle/>
          <a:p>
            <a:r>
              <a:rPr lang="en-US" dirty="0">
                <a:latin typeface="Amasis MT Pro Medium" panose="02040604050005020304" pitchFamily="18" charset="0"/>
              </a:rPr>
              <a:t>The project followed a structured approach starting with planning the key functionalities like adding, removing, issuing, and listing books. The user interface was built using </a:t>
            </a:r>
            <a:r>
              <a:rPr lang="en-US" dirty="0" err="1">
                <a:latin typeface="Amasis MT Pro Medium" panose="02040604050005020304" pitchFamily="18" charset="0"/>
              </a:rPr>
              <a:t>Tkinter</a:t>
            </a:r>
            <a:r>
              <a:rPr lang="en-US" dirty="0">
                <a:latin typeface="Amasis MT Pro Medium" panose="02040604050005020304" pitchFamily="18" charset="0"/>
              </a:rPr>
              <a:t>, focusing on clean layout, color themes, and usability. Core backend logic was developed using Python lists and dictionaries to manage books and issued records. Manual and auto book entry modes were added with input validation. GUI actions were integrated with backend logic to provide real-time updates and feedback. Extensive testing was performed to handle edge cases such as duplicate entries, unavailable books, and invalid inputs. The final application is modular, interactive, and easy to use.</a:t>
            </a:r>
            <a:endParaRPr lang="en-IN" dirty="0">
              <a:latin typeface="Amasis MT Pro Medium" panose="02040604050005020304" pitchFamily="18" charset="0"/>
            </a:endParaRPr>
          </a:p>
        </p:txBody>
      </p:sp>
      <p:sp>
        <p:nvSpPr>
          <p:cNvPr id="4" name="TextBox 3">
            <a:extLst>
              <a:ext uri="{FF2B5EF4-FFF2-40B4-BE49-F238E27FC236}">
                <a16:creationId xmlns:a16="http://schemas.microsoft.com/office/drawing/2014/main" id="{9D1BF23E-E121-936A-C54D-F19F0B5E5FBD}"/>
              </a:ext>
            </a:extLst>
          </p:cNvPr>
          <p:cNvSpPr txBox="1"/>
          <p:nvPr/>
        </p:nvSpPr>
        <p:spPr>
          <a:xfrm>
            <a:off x="1022554" y="1362091"/>
            <a:ext cx="3588774" cy="369332"/>
          </a:xfrm>
          <a:prstGeom prst="rect">
            <a:avLst/>
          </a:prstGeom>
          <a:noFill/>
        </p:spPr>
        <p:txBody>
          <a:bodyPr wrap="square" rtlCol="0">
            <a:spAutoFit/>
          </a:bodyPr>
          <a:lstStyle/>
          <a:p>
            <a:r>
              <a:rPr lang="en-IN" dirty="0">
                <a:solidFill>
                  <a:srgbClr val="FF0000"/>
                </a:solidFill>
                <a:latin typeface="Amasis MT Pro Black" panose="02040A04050005020304" pitchFamily="18" charset="0"/>
              </a:rPr>
              <a:t>Project Approach:</a:t>
            </a:r>
          </a:p>
        </p:txBody>
      </p:sp>
    </p:spTree>
    <p:extLst>
      <p:ext uri="{BB962C8B-B14F-4D97-AF65-F5344CB8AC3E}">
        <p14:creationId xmlns:p14="http://schemas.microsoft.com/office/powerpoint/2010/main" val="792384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927D6-7EFC-31A2-54B4-4B428A6158A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EEBA2E6-4517-ACB2-1F49-72F4B42951C5}"/>
              </a:ext>
            </a:extLst>
          </p:cNvPr>
          <p:cNvPicPr>
            <a:picLocks noChangeAspect="1"/>
          </p:cNvPicPr>
          <p:nvPr/>
        </p:nvPicPr>
        <p:blipFill>
          <a:blip r:embed="rId2"/>
          <a:stretch>
            <a:fillRect/>
          </a:stretch>
        </p:blipFill>
        <p:spPr>
          <a:xfrm>
            <a:off x="1306462" y="564125"/>
            <a:ext cx="9243551" cy="5749413"/>
          </a:xfrm>
          <a:prstGeom prst="rect">
            <a:avLst/>
          </a:prstGeom>
        </p:spPr>
      </p:pic>
    </p:spTree>
    <p:extLst>
      <p:ext uri="{BB962C8B-B14F-4D97-AF65-F5344CB8AC3E}">
        <p14:creationId xmlns:p14="http://schemas.microsoft.com/office/powerpoint/2010/main" val="449328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94F718-6A08-9D5D-6F41-EF35F25DC68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0392D08-2FC9-E088-C7A8-E3DB434B360C}"/>
              </a:ext>
            </a:extLst>
          </p:cNvPr>
          <p:cNvPicPr>
            <a:picLocks noChangeAspect="1"/>
          </p:cNvPicPr>
          <p:nvPr/>
        </p:nvPicPr>
        <p:blipFill>
          <a:blip r:embed="rId2"/>
          <a:stretch>
            <a:fillRect/>
          </a:stretch>
        </p:blipFill>
        <p:spPr>
          <a:xfrm>
            <a:off x="1641988" y="617304"/>
            <a:ext cx="8013290" cy="5252553"/>
          </a:xfrm>
          <a:prstGeom prst="rect">
            <a:avLst/>
          </a:prstGeom>
        </p:spPr>
      </p:pic>
    </p:spTree>
    <p:extLst>
      <p:ext uri="{BB962C8B-B14F-4D97-AF65-F5344CB8AC3E}">
        <p14:creationId xmlns:p14="http://schemas.microsoft.com/office/powerpoint/2010/main" val="1535901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9CA40-CDBD-078B-945F-F2F9866279BB}"/>
            </a:ext>
          </a:extLst>
        </p:cNvPr>
        <p:cNvGrpSpPr/>
        <p:nvPr/>
      </p:nvGrpSpPr>
      <p:grpSpPr>
        <a:xfrm>
          <a:off x="0" y="0"/>
          <a:ext cx="0" cy="0"/>
          <a:chOff x="0" y="0"/>
          <a:chExt cx="0" cy="0"/>
        </a:xfrm>
      </p:grpSpPr>
      <p:pic>
        <p:nvPicPr>
          <p:cNvPr id="3" name="Picture 2" descr="A screen shot of a computer program&#10;&#10;AI-generated content may be incorrect.">
            <a:extLst>
              <a:ext uri="{FF2B5EF4-FFF2-40B4-BE49-F238E27FC236}">
                <a16:creationId xmlns:a16="http://schemas.microsoft.com/office/drawing/2014/main" id="{0D91CE0B-43F1-5F62-729E-9C34F814155B}"/>
              </a:ext>
            </a:extLst>
          </p:cNvPr>
          <p:cNvPicPr>
            <a:picLocks noChangeAspect="1"/>
          </p:cNvPicPr>
          <p:nvPr/>
        </p:nvPicPr>
        <p:blipFill>
          <a:blip r:embed="rId3"/>
          <a:stretch>
            <a:fillRect/>
          </a:stretch>
        </p:blipFill>
        <p:spPr>
          <a:xfrm>
            <a:off x="2332935" y="927367"/>
            <a:ext cx="7526130" cy="5003265"/>
          </a:xfrm>
          <a:prstGeom prst="rect">
            <a:avLst/>
          </a:prstGeom>
          <a:ln w="228600" cap="sq" cmpd="thickThin">
            <a:solidFill>
              <a:srgbClr val="000000"/>
            </a:solidFill>
            <a:prstDash val="solid"/>
            <a:miter lim="800000"/>
          </a:ln>
          <a:effectLst>
            <a:innerShdw blurRad="76200">
              <a:srgbClr val="000000"/>
            </a:innerShdw>
          </a:effectLst>
        </p:spPr>
      </p:pic>
      <p:sp>
        <p:nvSpPr>
          <p:cNvPr id="2" name="TextBox 1">
            <a:extLst>
              <a:ext uri="{FF2B5EF4-FFF2-40B4-BE49-F238E27FC236}">
                <a16:creationId xmlns:a16="http://schemas.microsoft.com/office/drawing/2014/main" id="{4DB7D755-597A-D83C-8EF9-B5C3F86AFE4B}"/>
              </a:ext>
            </a:extLst>
          </p:cNvPr>
          <p:cNvSpPr txBox="1"/>
          <p:nvPr/>
        </p:nvSpPr>
        <p:spPr>
          <a:xfrm>
            <a:off x="727587" y="1524000"/>
            <a:ext cx="1061884" cy="369332"/>
          </a:xfrm>
          <a:prstGeom prst="rect">
            <a:avLst/>
          </a:prstGeom>
          <a:noFill/>
        </p:spPr>
        <p:txBody>
          <a:bodyPr wrap="square" rtlCol="0">
            <a:spAutoFit/>
          </a:bodyPr>
          <a:lstStyle/>
          <a:p>
            <a:r>
              <a:rPr lang="en-US" dirty="0">
                <a:solidFill>
                  <a:srgbClr val="FF0000"/>
                </a:solidFill>
                <a:latin typeface="Amasis MT Pro Black" panose="02040A04050005020304" pitchFamily="18" charset="0"/>
              </a:rPr>
              <a:t>CODES</a:t>
            </a:r>
            <a:endParaRPr lang="en-IN" dirty="0">
              <a:solidFill>
                <a:srgbClr val="FF0000"/>
              </a:solidFill>
              <a:latin typeface="Amasis MT Pro Black" panose="02040A04050005020304" pitchFamily="18" charset="0"/>
            </a:endParaRPr>
          </a:p>
        </p:txBody>
      </p:sp>
    </p:spTree>
    <p:extLst>
      <p:ext uri="{BB962C8B-B14F-4D97-AF65-F5344CB8AC3E}">
        <p14:creationId xmlns:p14="http://schemas.microsoft.com/office/powerpoint/2010/main" val="4123650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5FCA4-3099-A50F-205D-80E1026FD531}"/>
            </a:ext>
          </a:extLst>
        </p:cNvPr>
        <p:cNvGrpSpPr/>
        <p:nvPr/>
      </p:nvGrpSpPr>
      <p:grpSpPr>
        <a:xfrm>
          <a:off x="0" y="0"/>
          <a:ext cx="0" cy="0"/>
          <a:chOff x="0" y="0"/>
          <a:chExt cx="0" cy="0"/>
        </a:xfrm>
      </p:grpSpPr>
      <p:pic>
        <p:nvPicPr>
          <p:cNvPr id="3" name="Picture 2" descr="A screen shot of a computer program&#10;&#10;AI-generated content may be incorrect.">
            <a:extLst>
              <a:ext uri="{FF2B5EF4-FFF2-40B4-BE49-F238E27FC236}">
                <a16:creationId xmlns:a16="http://schemas.microsoft.com/office/drawing/2014/main" id="{B82E93BD-E207-7EC6-300F-681AC58F4F77}"/>
              </a:ext>
            </a:extLst>
          </p:cNvPr>
          <p:cNvPicPr>
            <a:picLocks noChangeAspect="1"/>
          </p:cNvPicPr>
          <p:nvPr/>
        </p:nvPicPr>
        <p:blipFill>
          <a:blip r:embed="rId2"/>
          <a:stretch>
            <a:fillRect/>
          </a:stretch>
        </p:blipFill>
        <p:spPr>
          <a:xfrm>
            <a:off x="2133600" y="712075"/>
            <a:ext cx="7756634" cy="5433849"/>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101141528"/>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D9B247"/>
      </a:accent1>
      <a:accent2>
        <a:srgbClr val="CC702D"/>
      </a:accent2>
      <a:accent3>
        <a:srgbClr val="B53A31"/>
      </a:accent3>
      <a:accent4>
        <a:srgbClr val="815F56"/>
      </a:accent4>
      <a:accent5>
        <a:srgbClr val="AE9E7C"/>
      </a:accent5>
      <a:accent6>
        <a:srgbClr val="7B8865"/>
      </a:accent6>
      <a:hlink>
        <a:srgbClr val="BB7826"/>
      </a:hlink>
      <a:folHlink>
        <a:srgbClr val="CF9C5F"/>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E4E49EB0-FB00-41F5-9359-4843D783A2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Organic</Template>
  <TotalTime>65</TotalTime>
  <Words>523</Words>
  <Application>Microsoft Office PowerPoint</Application>
  <PresentationFormat>Widescreen</PresentationFormat>
  <Paragraphs>53</Paragraphs>
  <Slides>15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Amasis MT Pro Black</vt:lpstr>
      <vt:lpstr>Amasis MT Pro Medium</vt:lpstr>
      <vt:lpstr>Aptos</vt:lpstr>
      <vt:lpstr>Arial</vt:lpstr>
      <vt:lpstr>Garamond</vt:lpstr>
      <vt:lpstr>Organic</vt:lpstr>
      <vt:lpstr> Library Book Management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Jatin Kumar</dc:creator>
  <cp:lastModifiedBy>Jatin Kumar</cp:lastModifiedBy>
  <cp:revision>4</cp:revision>
  <dcterms:created xsi:type="dcterms:W3CDTF">2025-07-01T01:39:59Z</dcterms:created>
  <dcterms:modified xsi:type="dcterms:W3CDTF">2025-07-03T02:11:35Z</dcterms:modified>
</cp:coreProperties>
</file>